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85" r:id="rId2"/>
    <p:sldId id="287" r:id="rId3"/>
    <p:sldId id="329" r:id="rId4"/>
    <p:sldId id="289" r:id="rId5"/>
    <p:sldId id="352" r:id="rId6"/>
    <p:sldId id="288" r:id="rId7"/>
    <p:sldId id="321" r:id="rId8"/>
    <p:sldId id="336" r:id="rId9"/>
    <p:sldId id="353" r:id="rId10"/>
    <p:sldId id="354" r:id="rId11"/>
    <p:sldId id="342" r:id="rId12"/>
    <p:sldId id="322" r:id="rId13"/>
    <p:sldId id="330" r:id="rId14"/>
    <p:sldId id="29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287"/>
            <p14:sldId id="329"/>
            <p14:sldId id="289"/>
            <p14:sldId id="352"/>
            <p14:sldId id="288"/>
            <p14:sldId id="321"/>
            <p14:sldId id="336"/>
            <p14:sldId id="353"/>
            <p14:sldId id="354"/>
            <p14:sldId id="342"/>
            <p14:sldId id="322"/>
            <p14:sldId id="330"/>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568" autoAdjust="0"/>
  </p:normalViewPr>
  <p:slideViewPr>
    <p:cSldViewPr snapToGrid="0">
      <p:cViewPr varScale="1">
        <p:scale>
          <a:sx n="106" d="100"/>
          <a:sy n="106" d="100"/>
        </p:scale>
        <p:origin x="732" y="126"/>
      </p:cViewPr>
      <p:guideLst/>
    </p:cSldViewPr>
  </p:slideViewPr>
  <p:notesTextViewPr>
    <p:cViewPr>
      <p:scale>
        <a:sx n="100" d="100"/>
        <a:sy n="100" d="100"/>
      </p:scale>
      <p:origin x="0" y="0"/>
    </p:cViewPr>
  </p:notesTextViewPr>
  <p:notesViewPr>
    <p:cSldViewPr snapToGrid="0">
      <p:cViewPr varScale="1">
        <p:scale>
          <a:sx n="96" d="100"/>
          <a:sy n="96" d="100"/>
        </p:scale>
        <p:origin x="4022"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2021/11/19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2021/11/19</a:t>
            </a:fld>
            <a:endParaRPr lang="zh-CN" altLang="en-US"/>
          </a:p>
        </p:txBody>
      </p:sp>
      <p:sp>
        <p:nvSpPr>
          <p:cNvPr id="4" name="幻灯片图像占位符 3"/>
          <p:cNvSpPr>
            <a:spLocks noGrp="1" noRot="1" noChangeAspect="1"/>
          </p:cNvSpPr>
          <p:nvPr>
            <p:ph type="sldImg" idx="2"/>
          </p:nvPr>
        </p:nvSpPr>
        <p:spPr>
          <a:xfrm>
            <a:off x="685800" y="115443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436607-4A05-45D0-9BAE-9C795E5CB43F}"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436607-4A05-45D0-9BAE-9C795E5CB43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2687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289703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4113"/>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407287776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2021/11/19</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pic>
        <p:nvPicPr>
          <p:cNvPr id="7" name="图片 6"/>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8" name="圆角矩形 7"/>
          <p:cNvSpPr/>
          <p:nvPr userDrawn="1"/>
        </p:nvSpPr>
        <p:spPr>
          <a:xfrm>
            <a:off x="0" y="325630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55716" y="2142148"/>
            <a:ext cx="1415470" cy="1310415"/>
          </a:xfrm>
          <a:prstGeom prst="rect">
            <a:avLst/>
          </a:prstGeom>
        </p:spPr>
      </p:pic>
      <p:grpSp>
        <p:nvGrpSpPr>
          <p:cNvPr id="10" name="组合 9"/>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2021/11/19</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2"/>
          <p:cNvSpPr>
            <a:spLocks noGrp="1"/>
          </p:cNvSpPr>
          <p:nvPr>
            <p:ph type="subTitle" idx="1"/>
          </p:nvPr>
        </p:nvSpPr>
        <p:spPr>
          <a:xfrm>
            <a:off x="523475" y="3829949"/>
            <a:ext cx="11145048" cy="543709"/>
          </a:xfrm>
        </p:spPr>
        <p:txBody>
          <a:bodyPr>
            <a:noAutofit/>
          </a:bodyPr>
          <a:lstStyle/>
          <a:p>
            <a:r>
              <a:rPr lang="en-US" altLang="zh-CN">
                <a:latin typeface="Times New Roman" panose="02020603050405020304" pitchFamily="18" charset="0"/>
                <a:cs typeface="Times New Roman" panose="02020603050405020304" pitchFamily="18" charset="0"/>
              </a:rPr>
              <a:t>DON’T USE LARGE MINI-BATCHES, USE LOCAL SGD</a:t>
            </a:r>
            <a:endParaRPr lang="en-US" altLang="zh-CN" sz="500" b="1" dirty="0">
              <a:latin typeface="Times New Roman" panose="02020603050405020304" pitchFamily="18" charset="0"/>
              <a:ea typeface="Yu Gothic UI Semibold" panose="020B0700000000000000" pitchFamily="34" charset="-128"/>
              <a:cs typeface="Times New Roman" panose="02020603050405020304" pitchFamily="18" charset="0"/>
            </a:endParaRPr>
          </a:p>
        </p:txBody>
      </p:sp>
      <p:sp>
        <p:nvSpPr>
          <p:cNvPr id="9" name="副标题 2"/>
          <p:cNvSpPr txBox="1"/>
          <p:nvPr/>
        </p:nvSpPr>
        <p:spPr>
          <a:xfrm>
            <a:off x="1862472" y="5432893"/>
            <a:ext cx="9144000" cy="922064"/>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8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US" altLang="zh-CN" sz="3500" i="1"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1" name="副标题 2"/>
          <p:cNvSpPr txBox="1"/>
          <p:nvPr/>
        </p:nvSpPr>
        <p:spPr>
          <a:xfrm>
            <a:off x="2374253" y="4412104"/>
            <a:ext cx="7443491" cy="54370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8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altLang="zh-CN" sz="2000" dirty="0">
                <a:latin typeface="Times New Roman" panose="02020603050405020304" pitchFamily="18" charset="0"/>
                <a:cs typeface="Times New Roman" panose="02020603050405020304" pitchFamily="18" charset="0"/>
              </a:rPr>
              <a:t>ICLR</a:t>
            </a:r>
          </a:p>
          <a:p>
            <a:r>
              <a:rPr lang="en-US" altLang="zh-CN" sz="2000" dirty="0">
                <a:latin typeface="Times New Roman" panose="02020603050405020304" pitchFamily="18" charset="0"/>
                <a:cs typeface="Times New Roman" panose="02020603050405020304" pitchFamily="18" charset="0"/>
              </a:rPr>
              <a:t>2020</a:t>
            </a:r>
          </a:p>
        </p:txBody>
      </p:sp>
      <p:sp>
        <p:nvSpPr>
          <p:cNvPr id="3" name="矩形 2">
            <a:extLst>
              <a:ext uri="{FF2B5EF4-FFF2-40B4-BE49-F238E27FC236}">
                <a16:creationId xmlns:a16="http://schemas.microsoft.com/office/drawing/2014/main" id="{C515B863-21CD-4646-A0FB-153FE005132D}"/>
              </a:ext>
            </a:extLst>
          </p:cNvPr>
          <p:cNvSpPr/>
          <p:nvPr/>
        </p:nvSpPr>
        <p:spPr>
          <a:xfrm>
            <a:off x="1302189" y="5394447"/>
            <a:ext cx="2429347" cy="646331"/>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Tao Lin</a:t>
            </a:r>
          </a:p>
          <a:p>
            <a:r>
              <a:rPr lang="zh-CN" altLang="en-US" dirty="0">
                <a:latin typeface="宋体" panose="02010600030101010101" pitchFamily="2" charset="-122"/>
                <a:ea typeface="宋体" panose="02010600030101010101" pitchFamily="2" charset="-122"/>
              </a:rPr>
              <a:t>EPFL, Switzerland</a:t>
            </a:r>
          </a:p>
        </p:txBody>
      </p:sp>
      <p:sp>
        <p:nvSpPr>
          <p:cNvPr id="4" name="矩形 3">
            <a:extLst>
              <a:ext uri="{FF2B5EF4-FFF2-40B4-BE49-F238E27FC236}">
                <a16:creationId xmlns:a16="http://schemas.microsoft.com/office/drawing/2014/main" id="{78550E29-E306-40B6-B535-C73B090B3DF0}"/>
              </a:ext>
            </a:extLst>
          </p:cNvPr>
          <p:cNvSpPr/>
          <p:nvPr/>
        </p:nvSpPr>
        <p:spPr>
          <a:xfrm>
            <a:off x="3609316" y="5432893"/>
            <a:ext cx="2655683" cy="646331"/>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Sebastian U. Stich</a:t>
            </a:r>
          </a:p>
          <a:p>
            <a:r>
              <a:rPr lang="zh-CN" altLang="en-US" dirty="0">
                <a:latin typeface="宋体" panose="02010600030101010101" pitchFamily="2" charset="-122"/>
                <a:ea typeface="宋体" panose="02010600030101010101" pitchFamily="2" charset="-122"/>
              </a:rPr>
              <a:t>EPFL, Switzerland</a:t>
            </a:r>
          </a:p>
        </p:txBody>
      </p:sp>
      <p:sp>
        <p:nvSpPr>
          <p:cNvPr id="5" name="矩形 4">
            <a:extLst>
              <a:ext uri="{FF2B5EF4-FFF2-40B4-BE49-F238E27FC236}">
                <a16:creationId xmlns:a16="http://schemas.microsoft.com/office/drawing/2014/main" id="{B2B7EECE-D9E7-4017-8D19-C81688033310}"/>
              </a:ext>
            </a:extLst>
          </p:cNvPr>
          <p:cNvSpPr/>
          <p:nvPr/>
        </p:nvSpPr>
        <p:spPr>
          <a:xfrm>
            <a:off x="6095999" y="5432893"/>
            <a:ext cx="3226051" cy="646331"/>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Kumar Kshitij Patel</a:t>
            </a:r>
          </a:p>
          <a:p>
            <a:r>
              <a:rPr lang="zh-CN" altLang="en-US" dirty="0">
                <a:latin typeface="宋体" panose="02010600030101010101" pitchFamily="2" charset="-122"/>
                <a:ea typeface="宋体" panose="02010600030101010101" pitchFamily="2" charset="-122"/>
              </a:rPr>
              <a:t>IIT Kanpur, India</a:t>
            </a:r>
          </a:p>
        </p:txBody>
      </p:sp>
      <p:sp>
        <p:nvSpPr>
          <p:cNvPr id="6" name="矩形 5">
            <a:extLst>
              <a:ext uri="{FF2B5EF4-FFF2-40B4-BE49-F238E27FC236}">
                <a16:creationId xmlns:a16="http://schemas.microsoft.com/office/drawing/2014/main" id="{6A54C936-2687-46EE-9814-44D1F07C592B}"/>
              </a:ext>
            </a:extLst>
          </p:cNvPr>
          <p:cNvSpPr/>
          <p:nvPr/>
        </p:nvSpPr>
        <p:spPr>
          <a:xfrm>
            <a:off x="8865802" y="5434313"/>
            <a:ext cx="2438400" cy="646331"/>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Martin Jaggi</a:t>
            </a:r>
          </a:p>
          <a:p>
            <a:r>
              <a:rPr lang="zh-CN" altLang="en-US" dirty="0">
                <a:latin typeface="宋体" panose="02010600030101010101" pitchFamily="2" charset="-122"/>
                <a:ea typeface="宋体" panose="02010600030101010101" pitchFamily="2" charset="-122"/>
              </a:rPr>
              <a:t>EPFL, Switzerland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87176" y="1220214"/>
            <a:ext cx="11285724" cy="369332"/>
          </a:xfrm>
          <a:prstGeom prst="rect">
            <a:avLst/>
          </a:prstGeom>
          <a:noFill/>
        </p:spPr>
        <p:txBody>
          <a:bodyPr wrap="square" rtlCol="0">
            <a:spAutoFit/>
          </a:bodyPr>
          <a:lstStyle/>
          <a:p>
            <a:r>
              <a:rPr lang="en-US" altLang="zh-CN" dirty="0"/>
              <a:t>	</a:t>
            </a:r>
          </a:p>
        </p:txBody>
      </p:sp>
      <p:sp>
        <p:nvSpPr>
          <p:cNvPr id="5" name="矩形 4"/>
          <p:cNvSpPr/>
          <p:nvPr/>
        </p:nvSpPr>
        <p:spPr>
          <a:xfrm>
            <a:off x="487176" y="1186934"/>
            <a:ext cx="9609324" cy="369332"/>
          </a:xfrm>
          <a:prstGeom prst="rect">
            <a:avLst/>
          </a:prstGeom>
        </p:spPr>
        <p:txBody>
          <a:bodyPr wrap="square">
            <a:spAutoFit/>
          </a:bodyPr>
          <a:lstStyle/>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Hierarchical Local SGD: Optimal Use of Systems Resources in Heterogeneous Systems</a:t>
            </a:r>
            <a:endParaRPr lang="en-US" altLang="zh-CN" sz="1600"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34725" y="314635"/>
            <a:ext cx="9601200" cy="684114"/>
          </a:xfrm>
        </p:spPr>
        <p:txBody>
          <a:bodyPr>
            <a:normAutofit/>
          </a:bodyPr>
          <a:lstStyle/>
          <a:p>
            <a:r>
              <a:rPr lang="en-US" altLang="zh-CN" sz="2400" b="1" dirty="0">
                <a:latin typeface="+mn-lt"/>
              </a:rPr>
              <a:t>Technique</a:t>
            </a:r>
            <a:endParaRPr lang="zh-CN" altLang="en-US" sz="2400" b="1" dirty="0">
              <a:latin typeface="+mn-lt"/>
            </a:endParaRPr>
          </a:p>
        </p:txBody>
      </p:sp>
      <p:sp>
        <p:nvSpPr>
          <p:cNvPr id="10" name="文本框 9">
            <a:extLst>
              <a:ext uri="{FF2B5EF4-FFF2-40B4-BE49-F238E27FC236}">
                <a16:creationId xmlns:a16="http://schemas.microsoft.com/office/drawing/2014/main" id="{26B31B8C-BA6E-458E-894C-E557C49274A9}"/>
              </a:ext>
            </a:extLst>
          </p:cNvPr>
          <p:cNvSpPr txBox="1"/>
          <p:nvPr/>
        </p:nvSpPr>
        <p:spPr>
          <a:xfrm>
            <a:off x="896031" y="1957090"/>
            <a:ext cx="5294614" cy="29510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Employ local SGD on each level of the hierarchy, adapted to each corresponding computation vs communication trade-off.</a:t>
            </a: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AF9F7E20-55C2-4A41-A4BB-C343B04AADDE}"/>
              </a:ext>
            </a:extLst>
          </p:cNvPr>
          <p:cNvPicPr>
            <a:picLocks noChangeAspect="1"/>
          </p:cNvPicPr>
          <p:nvPr/>
        </p:nvPicPr>
        <p:blipFill>
          <a:blip r:embed="rId2"/>
          <a:stretch>
            <a:fillRect/>
          </a:stretch>
        </p:blipFill>
        <p:spPr>
          <a:xfrm>
            <a:off x="6791994" y="1589546"/>
            <a:ext cx="4379557" cy="4867747"/>
          </a:xfrm>
          <a:prstGeom prst="rect">
            <a:avLst/>
          </a:prstGeom>
        </p:spPr>
      </p:pic>
    </p:spTree>
    <p:extLst>
      <p:ext uri="{BB962C8B-B14F-4D97-AF65-F5344CB8AC3E}">
        <p14:creationId xmlns:p14="http://schemas.microsoft.com/office/powerpoint/2010/main" val="4224933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4725" y="314635"/>
            <a:ext cx="9601200" cy="684114"/>
          </a:xfrm>
        </p:spPr>
        <p:txBody>
          <a:bodyPr>
            <a:normAutofit/>
          </a:bodyPr>
          <a:lstStyle/>
          <a:p>
            <a:r>
              <a:rPr lang="en-US" altLang="zh-CN" sz="2400" b="1" dirty="0">
                <a:latin typeface="+mn-lt"/>
              </a:rPr>
              <a:t>Evaluation</a:t>
            </a:r>
            <a:endParaRPr lang="zh-CN" altLang="en-US" sz="2400" b="1" dirty="0">
              <a:latin typeface="+mn-lt"/>
            </a:endParaRPr>
          </a:p>
        </p:txBody>
      </p:sp>
      <p:pic>
        <p:nvPicPr>
          <p:cNvPr id="3" name="图片 2">
            <a:extLst>
              <a:ext uri="{FF2B5EF4-FFF2-40B4-BE49-F238E27FC236}">
                <a16:creationId xmlns:a16="http://schemas.microsoft.com/office/drawing/2014/main" id="{91723437-960C-43A9-A67E-23D24193150D}"/>
              </a:ext>
            </a:extLst>
          </p:cNvPr>
          <p:cNvPicPr>
            <a:picLocks noChangeAspect="1"/>
          </p:cNvPicPr>
          <p:nvPr/>
        </p:nvPicPr>
        <p:blipFill>
          <a:blip r:embed="rId2"/>
          <a:stretch>
            <a:fillRect/>
          </a:stretch>
        </p:blipFill>
        <p:spPr>
          <a:xfrm>
            <a:off x="1520983" y="2064191"/>
            <a:ext cx="8662704" cy="3588330"/>
          </a:xfrm>
          <a:prstGeom prst="rect">
            <a:avLst/>
          </a:prstGeom>
        </p:spPr>
      </p:pic>
      <p:sp>
        <p:nvSpPr>
          <p:cNvPr id="5" name="矩形 4">
            <a:extLst>
              <a:ext uri="{FF2B5EF4-FFF2-40B4-BE49-F238E27FC236}">
                <a16:creationId xmlns:a16="http://schemas.microsoft.com/office/drawing/2014/main" id="{B82D5061-0ECF-431D-B7B5-90BDB5D34ED1}"/>
              </a:ext>
            </a:extLst>
          </p:cNvPr>
          <p:cNvSpPr/>
          <p:nvPr/>
        </p:nvSpPr>
        <p:spPr>
          <a:xfrm>
            <a:off x="487176" y="1186934"/>
            <a:ext cx="9609324" cy="369332"/>
          </a:xfrm>
          <a:prstGeom prst="rect">
            <a:avLst/>
          </a:prstGeom>
        </p:spPr>
        <p:txBody>
          <a:bodyPr wrap="square">
            <a:spAutoFit/>
          </a:bodyPr>
          <a:lstStyle/>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post-local SGD</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711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4725" y="314635"/>
            <a:ext cx="9601200" cy="684114"/>
          </a:xfrm>
        </p:spPr>
        <p:txBody>
          <a:bodyPr>
            <a:normAutofit/>
          </a:bodyPr>
          <a:lstStyle/>
          <a:p>
            <a:r>
              <a:rPr lang="en-US" altLang="zh-CN" sz="2400" b="1" dirty="0">
                <a:latin typeface="+mn-lt"/>
              </a:rPr>
              <a:t>Evaluation</a:t>
            </a:r>
            <a:endParaRPr lang="zh-CN" altLang="en-US" sz="2400" b="1" dirty="0">
              <a:latin typeface="+mn-lt"/>
            </a:endParaRPr>
          </a:p>
        </p:txBody>
      </p:sp>
      <p:pic>
        <p:nvPicPr>
          <p:cNvPr id="5" name="图片 4">
            <a:extLst>
              <a:ext uri="{FF2B5EF4-FFF2-40B4-BE49-F238E27FC236}">
                <a16:creationId xmlns:a16="http://schemas.microsoft.com/office/drawing/2014/main" id="{6DC2C07D-CBCF-4027-AD2C-4C42281E781C}"/>
              </a:ext>
            </a:extLst>
          </p:cNvPr>
          <p:cNvPicPr>
            <a:picLocks noChangeAspect="1"/>
          </p:cNvPicPr>
          <p:nvPr/>
        </p:nvPicPr>
        <p:blipFill rotWithShape="1">
          <a:blip r:embed="rId3"/>
          <a:srcRect l="2971"/>
          <a:stretch/>
        </p:blipFill>
        <p:spPr>
          <a:xfrm>
            <a:off x="181069" y="1581762"/>
            <a:ext cx="11829861" cy="4672251"/>
          </a:xfrm>
          <a:prstGeom prst="rect">
            <a:avLst/>
          </a:prstGeom>
        </p:spPr>
      </p:pic>
      <p:sp>
        <p:nvSpPr>
          <p:cNvPr id="6" name="矩形 5">
            <a:extLst>
              <a:ext uri="{FF2B5EF4-FFF2-40B4-BE49-F238E27FC236}">
                <a16:creationId xmlns:a16="http://schemas.microsoft.com/office/drawing/2014/main" id="{5F09C7A9-7354-43E8-BD80-488426589B4C}"/>
              </a:ext>
            </a:extLst>
          </p:cNvPr>
          <p:cNvSpPr/>
          <p:nvPr/>
        </p:nvSpPr>
        <p:spPr>
          <a:xfrm>
            <a:off x="487176" y="1186934"/>
            <a:ext cx="9609324" cy="369332"/>
          </a:xfrm>
          <a:prstGeom prst="rect">
            <a:avLst/>
          </a:prstGeom>
        </p:spPr>
        <p:txBody>
          <a:bodyPr wrap="square">
            <a:spAutoFit/>
          </a:bodyPr>
          <a:lstStyle/>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Hierarchical Local SGD:</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4725" y="314635"/>
            <a:ext cx="9601200" cy="684114"/>
          </a:xfrm>
        </p:spPr>
        <p:txBody>
          <a:bodyPr>
            <a:normAutofit/>
          </a:bodyPr>
          <a:lstStyle/>
          <a:p>
            <a:r>
              <a:rPr lang="en-US" altLang="zh-CN" sz="2400" b="1" dirty="0">
                <a:latin typeface="+mn-lt"/>
              </a:rPr>
              <a:t>Conclusion</a:t>
            </a:r>
            <a:endParaRPr lang="zh-CN" altLang="en-US" sz="2400" b="1" dirty="0">
              <a:latin typeface="+mn-lt"/>
            </a:endParaRPr>
          </a:p>
        </p:txBody>
      </p:sp>
      <p:sp>
        <p:nvSpPr>
          <p:cNvPr id="14" name="文本框 13"/>
          <p:cNvSpPr txBox="1"/>
          <p:nvPr/>
        </p:nvSpPr>
        <p:spPr>
          <a:xfrm>
            <a:off x="686831" y="1266114"/>
            <a:ext cx="10213541" cy="3170099"/>
          </a:xfrm>
          <a:prstGeom prst="rect">
            <a:avLst/>
          </a:prstGeom>
          <a:noFill/>
        </p:spPr>
        <p:txBody>
          <a:bodyPr wrap="square" rtlCol="0">
            <a:spAutoFit/>
          </a:bodyPr>
          <a:lstStyle/>
          <a:p>
            <a:pPr marL="342900" indent="-342900">
              <a:buFont typeface="Wingdings" panose="05000000000000000000" pitchFamily="2" charset="2"/>
              <a:buChar char="u"/>
              <a:defRPr/>
            </a:pPr>
            <a:r>
              <a:rPr lang="en-US" altLang="zh-CN" sz="2000" dirty="0">
                <a:solidFill>
                  <a:prstClr val="black"/>
                </a:solidFill>
                <a:latin typeface="Times New Roman" panose="02020603050405020304" pitchFamily="18" charset="0"/>
                <a:cs typeface="Times New Roman" panose="02020603050405020304" pitchFamily="18" charset="0"/>
              </a:rPr>
              <a:t>This paper is the first work to extensively study the trade-off between communication efficiency and generalization performance of local SGD.</a:t>
            </a:r>
          </a:p>
          <a:p>
            <a:pPr marL="342900" indent="-342900">
              <a:buFont typeface="Wingdings" panose="05000000000000000000" pitchFamily="2" charset="2"/>
              <a:buChar char="u"/>
              <a:defRPr/>
            </a:pPr>
            <a:endParaRPr lang="en-US" altLang="zh-CN" sz="2000" dirty="0">
              <a:solidFill>
                <a:prstClr val="black"/>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u"/>
              <a:defRPr/>
            </a:pPr>
            <a:r>
              <a:rPr lang="en-US" altLang="zh-CN" sz="2000" dirty="0">
                <a:solidFill>
                  <a:prstClr val="black"/>
                </a:solidFill>
                <a:latin typeface="Times New Roman" panose="02020603050405020304" pitchFamily="18" charset="0"/>
                <a:cs typeface="Times New Roman" panose="02020603050405020304" pitchFamily="18" charset="0"/>
              </a:rPr>
              <a:t>post-local SGD, not only outperforms large-batch SGD’s generalization performance but also matches that of small-batch SGD. </a:t>
            </a:r>
          </a:p>
          <a:p>
            <a:pPr>
              <a:defRPr/>
            </a:pPr>
            <a:endParaRPr lang="en-US" altLang="zh-CN" sz="2000" dirty="0">
              <a:solidFill>
                <a:prstClr val="black"/>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u"/>
              <a:defRPr/>
            </a:pPr>
            <a:endParaRPr lang="en-US" altLang="zh-CN" sz="2000" dirty="0">
              <a:solidFill>
                <a:prstClr val="black"/>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u"/>
              <a:defRPr/>
            </a:pPr>
            <a:r>
              <a:rPr lang="en-US" altLang="zh-CN" sz="2000" dirty="0">
                <a:solidFill>
                  <a:prstClr val="black"/>
                </a:solidFill>
                <a:latin typeface="Times New Roman" panose="02020603050405020304" pitchFamily="18" charset="0"/>
                <a:cs typeface="Times New Roman" panose="02020603050405020304" pitchFamily="18" charset="0"/>
              </a:rPr>
              <a:t>Hierarchical local SGD, showing its adaptivity to available system resources.</a:t>
            </a:r>
          </a:p>
          <a:p>
            <a:pPr marL="342900" indent="-342900">
              <a:buFont typeface="Wingdings" panose="05000000000000000000" pitchFamily="2" charset="2"/>
              <a:buChar char="u"/>
              <a:defRPr/>
            </a:pPr>
            <a:endParaRPr lang="en-US" altLang="zh-CN" sz="2000" dirty="0">
              <a:solidFill>
                <a:prstClr val="black"/>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u"/>
              <a:defRPr/>
            </a:pPr>
            <a:endParaRPr lang="en-US" altLang="zh-CN" sz="2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9924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299506"/>
            <a:ext cx="9601200" cy="684114"/>
          </a:xfrm>
        </p:spPr>
        <p:txBody>
          <a:bodyPr>
            <a:normAutofit/>
          </a:bodyPr>
          <a:lstStyle/>
          <a:p>
            <a:r>
              <a:rPr lang="en-US" altLang="zh-CN" sz="2400" b="1" dirty="0">
                <a:latin typeface="+mn-lt"/>
              </a:rPr>
              <a:t>Q &amp; A</a:t>
            </a:r>
            <a:endParaRPr lang="zh-CN" altLang="en-US" sz="2400" b="1" dirty="0">
              <a:latin typeface="+mn-lt"/>
            </a:endParaRPr>
          </a:p>
        </p:txBody>
      </p:sp>
      <p:sp>
        <p:nvSpPr>
          <p:cNvPr id="4" name="矩形 3"/>
          <p:cNvSpPr/>
          <p:nvPr/>
        </p:nvSpPr>
        <p:spPr>
          <a:xfrm>
            <a:off x="4543169" y="4008261"/>
            <a:ext cx="2719720" cy="646331"/>
          </a:xfrm>
          <a:prstGeom prst="rect">
            <a:avLst/>
          </a:prstGeom>
          <a:ln>
            <a:noFill/>
          </a:ln>
        </p:spPr>
        <p:txBody>
          <a:bodyPr wrap="none">
            <a:spAutoFit/>
          </a:bodyPr>
          <a:lstStyle/>
          <a:p>
            <a:pPr algn="ctr"/>
            <a:r>
              <a:rPr lang="en-US" altLang="zh-CN" sz="3600" b="1" spc="50" dirty="0">
                <a:ln w="9525" cmpd="sng">
                  <a:noFill/>
                  <a:prstDash val="solid"/>
                </a:ln>
                <a:solidFill>
                  <a:srgbClr val="9C0C15"/>
                </a:solidFill>
                <a:effectLst/>
              </a:rPr>
              <a:t>Thank You!</a:t>
            </a:r>
            <a:endParaRPr lang="zh-CN" altLang="en-US" sz="3600" b="1" spc="50" dirty="0">
              <a:ln w="9525" cmpd="sng">
                <a:noFill/>
                <a:prstDash val="solid"/>
              </a:ln>
              <a:solidFill>
                <a:srgbClr val="9C0C15"/>
              </a:solidFill>
              <a:effectLst/>
            </a:endParaRPr>
          </a:p>
        </p:txBody>
      </p:sp>
      <p:pic>
        <p:nvPicPr>
          <p:cNvPr id="5" name="图片 4"/>
          <p:cNvPicPr>
            <a:picLocks noChangeAspect="1"/>
          </p:cNvPicPr>
          <p:nvPr/>
        </p:nvPicPr>
        <p:blipFill>
          <a:blip r:embed="rId2"/>
          <a:stretch>
            <a:fillRect/>
          </a:stretch>
        </p:blipFill>
        <p:spPr>
          <a:xfrm>
            <a:off x="4385104" y="2632480"/>
            <a:ext cx="2981960" cy="11036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0" y="360933"/>
            <a:ext cx="9601200" cy="684114"/>
          </a:xfrm>
        </p:spPr>
        <p:txBody>
          <a:bodyPr>
            <a:normAutofit/>
          </a:bodyPr>
          <a:lstStyle/>
          <a:p>
            <a:r>
              <a:rPr lang="en-US" altLang="zh-CN" sz="2400" b="1" dirty="0">
                <a:latin typeface="+mn-lt"/>
              </a:rPr>
              <a:t>Outline</a:t>
            </a:r>
            <a:endParaRPr lang="zh-CN" altLang="en-US" sz="2400" b="1" dirty="0">
              <a:latin typeface="+mn-lt"/>
            </a:endParaRPr>
          </a:p>
        </p:txBody>
      </p:sp>
      <p:sp>
        <p:nvSpPr>
          <p:cNvPr id="12" name="内容占位符 2"/>
          <p:cNvSpPr>
            <a:spLocks noGrp="1"/>
          </p:cNvSpPr>
          <p:nvPr>
            <p:ph idx="1"/>
          </p:nvPr>
        </p:nvSpPr>
        <p:spPr>
          <a:xfrm>
            <a:off x="832995" y="1406065"/>
            <a:ext cx="11040303" cy="4579541"/>
          </a:xfrm>
        </p:spPr>
        <p:txBody>
          <a:bodyPr>
            <a:noAutofit/>
          </a:bodyPr>
          <a:lstStyle/>
          <a:p>
            <a:pPr>
              <a:lnSpc>
                <a:spcPct val="150000"/>
              </a:lnSpc>
            </a:pPr>
            <a:r>
              <a:rPr lang="en-US" altLang="zh-CN"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rPr>
              <a:t>Problem</a:t>
            </a:r>
          </a:p>
          <a:p>
            <a:pPr>
              <a:lnSpc>
                <a:spcPct val="150000"/>
              </a:lnSpc>
            </a:pPr>
            <a:r>
              <a:rPr lang="en-US" altLang="zh-CN"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rPr>
              <a:t>Background</a:t>
            </a:r>
            <a:endParaRPr lang="en-US" altLang="zh-CN" sz="2000"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endParaRPr>
          </a:p>
          <a:p>
            <a:pPr>
              <a:lnSpc>
                <a:spcPct val="150000"/>
              </a:lnSpc>
            </a:pPr>
            <a:r>
              <a:rPr lang="en-US" altLang="zh-CN"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rPr>
              <a:t>Motivation</a:t>
            </a:r>
            <a:r>
              <a:rPr lang="en-US" altLang="zh-CN" sz="2000"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rPr>
              <a:t> </a:t>
            </a:r>
            <a:r>
              <a:rPr lang="en-US" altLang="zh-CN"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rPr>
              <a:t>&amp; Solution</a:t>
            </a:r>
            <a:endParaRPr lang="en-US" altLang="zh-CN" sz="2000"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endParaRPr>
          </a:p>
          <a:p>
            <a:pPr>
              <a:lnSpc>
                <a:spcPct val="150000"/>
              </a:lnSpc>
              <a:buFont typeface="Wingdings" panose="05000000000000000000" pitchFamily="2" charset="2"/>
              <a:buChar char="Ø"/>
            </a:pPr>
            <a:r>
              <a:rPr lang="en-US" altLang="zh-CN"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rPr>
              <a:t>Challenge</a:t>
            </a:r>
            <a:endParaRPr lang="en-US" altLang="zh-CN" sz="2000"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endParaRPr>
          </a:p>
          <a:p>
            <a:pPr>
              <a:lnSpc>
                <a:spcPct val="150000"/>
              </a:lnSpc>
              <a:buFont typeface="Wingdings" panose="05000000000000000000" pitchFamily="2" charset="2"/>
              <a:buChar char="Ø"/>
            </a:pPr>
            <a:r>
              <a:rPr lang="en-US" altLang="zh-TW" sz="2000" dirty="0">
                <a:latin typeface="Times New Roman" panose="02020603050405020304" pitchFamily="18" charset="0"/>
                <a:ea typeface="Yu Gothic UI Semilight" panose="020B0400000000000000" pitchFamily="34" charset="-128"/>
                <a:cs typeface="Times New Roman" panose="02020603050405020304" pitchFamily="18" charset="0"/>
              </a:rPr>
              <a:t>Technique</a:t>
            </a:r>
          </a:p>
          <a:p>
            <a:pPr>
              <a:lnSpc>
                <a:spcPct val="150000"/>
              </a:lnSpc>
              <a:buFont typeface="Wingdings" panose="05000000000000000000" pitchFamily="2" charset="2"/>
              <a:buChar char="Ø"/>
            </a:pPr>
            <a:r>
              <a:rPr lang="en-US" altLang="zh-TW" sz="2000" dirty="0">
                <a:latin typeface="Times New Roman" panose="02020603050405020304" pitchFamily="18" charset="0"/>
                <a:ea typeface="Yu Gothic UI Semilight" panose="020B0400000000000000" pitchFamily="34" charset="-128"/>
                <a:cs typeface="Times New Roman" panose="02020603050405020304" pitchFamily="18" charset="0"/>
              </a:rPr>
              <a:t>Evaluation</a:t>
            </a:r>
          </a:p>
          <a:p>
            <a:pPr>
              <a:lnSpc>
                <a:spcPct val="150000"/>
              </a:lnSpc>
              <a:buFont typeface="Wingdings" panose="05000000000000000000" pitchFamily="2" charset="2"/>
              <a:buChar char="Ø"/>
            </a:pPr>
            <a:r>
              <a:rPr lang="en-US" altLang="zh-CN"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rPr>
              <a:t>Conclusion</a:t>
            </a:r>
            <a:endParaRPr lang="en-US" altLang="zh-CN" sz="24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4725" y="314635"/>
            <a:ext cx="9601200" cy="684114"/>
          </a:xfrm>
        </p:spPr>
        <p:txBody>
          <a:bodyPr>
            <a:normAutofit/>
          </a:bodyPr>
          <a:lstStyle/>
          <a:p>
            <a:r>
              <a:rPr lang="en-US" altLang="zh-CN" sz="2400" b="1" dirty="0">
                <a:latin typeface="+mn-lt"/>
              </a:rPr>
              <a:t>Problem</a:t>
            </a:r>
          </a:p>
        </p:txBody>
      </p:sp>
      <p:sp>
        <p:nvSpPr>
          <p:cNvPr id="7" name="文本框 6"/>
          <p:cNvSpPr txBox="1"/>
          <p:nvPr/>
        </p:nvSpPr>
        <p:spPr>
          <a:xfrm>
            <a:off x="554518" y="1380826"/>
            <a:ext cx="8468457" cy="707886"/>
          </a:xfrm>
          <a:prstGeom prst="rect">
            <a:avLst/>
          </a:prstGeom>
          <a:noFill/>
        </p:spPr>
        <p:txBody>
          <a:bodyPr wrap="square" rtlCol="0">
            <a:spAutoFit/>
          </a:bodyPr>
          <a:lstStyle/>
          <a:p>
            <a:pPr marL="285750" lvl="0" indent="-285750">
              <a:buFont typeface="Wingdings" panose="05000000000000000000" pitchFamily="2" charset="2"/>
              <a:buChar char="u"/>
              <a:defRPr/>
            </a:pPr>
            <a:r>
              <a:rPr lang="en-US" altLang="zh-CN" sz="2000" dirty="0">
                <a:solidFill>
                  <a:prstClr val="black"/>
                </a:solidFill>
                <a:latin typeface="Times New Roman" panose="02020603050405020304" pitchFamily="18" charset="0"/>
                <a:cs typeface="Times New Roman" panose="02020603050405020304" pitchFamily="18" charset="0"/>
              </a:rPr>
              <a:t>Models trained with large batches often do not generalize well, i.e. they do not show good accuracy on new data.</a:t>
            </a:r>
            <a:endParaRPr kumimoji="0" lang="zh-CN" altLang="en-US" sz="2000" b="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6880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4725" y="314635"/>
            <a:ext cx="9601200" cy="684114"/>
          </a:xfrm>
        </p:spPr>
        <p:txBody>
          <a:bodyPr>
            <a:normAutofit/>
          </a:bodyPr>
          <a:lstStyle/>
          <a:p>
            <a:r>
              <a:rPr lang="en-US" altLang="zh-CN" sz="2400" b="1" dirty="0">
                <a:latin typeface="+mn-lt"/>
              </a:rPr>
              <a:t>Background</a:t>
            </a:r>
            <a:endParaRPr lang="zh-CN" altLang="en-US" sz="2400" b="1" dirty="0">
              <a:latin typeface="+mn-lt"/>
            </a:endParaRPr>
          </a:p>
        </p:txBody>
      </p:sp>
      <p:sp>
        <p:nvSpPr>
          <p:cNvPr id="7" name="文本框 6"/>
          <p:cNvSpPr txBox="1"/>
          <p:nvPr/>
        </p:nvSpPr>
        <p:spPr>
          <a:xfrm>
            <a:off x="554518" y="1272516"/>
            <a:ext cx="8788657" cy="3754874"/>
          </a:xfrm>
          <a:prstGeom prst="rect">
            <a:avLst/>
          </a:prstGeom>
          <a:noFill/>
        </p:spPr>
        <p:txBody>
          <a:bodyPr wrap="square" rtlCol="0">
            <a:spAutoFit/>
          </a:bodyPr>
          <a:lstStyle/>
          <a:p>
            <a:pPr marL="285750" indent="-285750">
              <a:buFont typeface="Wingdings" panose="05000000000000000000" pitchFamily="2" charset="2"/>
              <a:buChar char="u"/>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Mini-batch SGD:  </a:t>
            </a:r>
          </a:p>
          <a:p>
            <a:pPr marL="285750" indent="-285750">
              <a:buFont typeface="Wingdings" panose="05000000000000000000" pitchFamily="2" charset="2"/>
              <a:buChar char="u"/>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Local SGD</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In local SGD, each worker k∈[K]s evolves a local model by performing H sequential SGD updates with mini-batch size B, before communication (synchronization by averaging) among the workers.</a:t>
            </a:r>
          </a:p>
          <a:p>
            <a:pPr marL="285750" indent="-285750">
              <a:buFont typeface="Wingdings" panose="05000000000000000000" pitchFamily="2" charset="2"/>
              <a:buChar char="u"/>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Large batch SGD: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Recent schemes for scaling training to a large number of workers rely on standard mini-batch SGD with very large overall batch sizes, i.e. increasing the global batch size linearly with the number of workers K.</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4F1E1E92-3B61-4295-8B76-3ABD39B17992}"/>
              </a:ext>
            </a:extLst>
          </p:cNvPr>
          <p:cNvPicPr>
            <a:picLocks noChangeAspect="1"/>
          </p:cNvPicPr>
          <p:nvPr/>
        </p:nvPicPr>
        <p:blipFill>
          <a:blip r:embed="rId3"/>
          <a:stretch>
            <a:fillRect/>
          </a:stretch>
        </p:blipFill>
        <p:spPr>
          <a:xfrm>
            <a:off x="818018" y="1643574"/>
            <a:ext cx="4381500" cy="638175"/>
          </a:xfrm>
          <a:prstGeom prst="rect">
            <a:avLst/>
          </a:prstGeom>
        </p:spPr>
      </p:pic>
      <p:pic>
        <p:nvPicPr>
          <p:cNvPr id="3" name="图片 2">
            <a:extLst>
              <a:ext uri="{FF2B5EF4-FFF2-40B4-BE49-F238E27FC236}">
                <a16:creationId xmlns:a16="http://schemas.microsoft.com/office/drawing/2014/main" id="{32B9099B-4FDF-4978-B0B6-8697C0BD0703}"/>
              </a:ext>
            </a:extLst>
          </p:cNvPr>
          <p:cNvPicPr>
            <a:picLocks noChangeAspect="1"/>
          </p:cNvPicPr>
          <p:nvPr/>
        </p:nvPicPr>
        <p:blipFill>
          <a:blip r:embed="rId4"/>
          <a:stretch>
            <a:fillRect/>
          </a:stretch>
        </p:blipFill>
        <p:spPr>
          <a:xfrm>
            <a:off x="738753" y="3290981"/>
            <a:ext cx="9229725" cy="6381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4725" y="314635"/>
            <a:ext cx="9601200" cy="684114"/>
          </a:xfrm>
        </p:spPr>
        <p:txBody>
          <a:bodyPr>
            <a:normAutofit/>
          </a:bodyPr>
          <a:lstStyle/>
          <a:p>
            <a:r>
              <a:rPr lang="en-US" altLang="zh-CN" sz="2400" b="1" dirty="0">
                <a:latin typeface="+mn-lt"/>
              </a:rPr>
              <a:t>Background</a:t>
            </a:r>
            <a:endParaRPr lang="zh-CN" altLang="en-US" sz="2400" b="1" dirty="0">
              <a:latin typeface="+mn-lt"/>
            </a:endParaRPr>
          </a:p>
        </p:txBody>
      </p:sp>
      <p:sp>
        <p:nvSpPr>
          <p:cNvPr id="7" name="文本框 6"/>
          <p:cNvSpPr txBox="1"/>
          <p:nvPr/>
        </p:nvSpPr>
        <p:spPr>
          <a:xfrm>
            <a:off x="554518" y="1272516"/>
            <a:ext cx="8788657" cy="1508105"/>
          </a:xfrm>
          <a:prstGeom prst="rect">
            <a:avLst/>
          </a:prstGeom>
          <a:noFill/>
        </p:spPr>
        <p:txBody>
          <a:bodyPr wrap="square" rtlCol="0">
            <a:spAutoFit/>
          </a:bodyPr>
          <a:lstStyle/>
          <a:p>
            <a:pPr marL="285750" indent="-285750">
              <a:buFont typeface="Wingdings" panose="05000000000000000000" pitchFamily="2" charset="2"/>
              <a:buChar char="u"/>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Large batch SGD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Large-batch training makes better use of parallel computing. However, in practice, large-batch training has worse generalization, namely higher error on test dataset.      (Generalization Gap)</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719BCD09-3790-4A46-B70F-382BF40D8253}"/>
              </a:ext>
            </a:extLst>
          </p:cNvPr>
          <p:cNvPicPr>
            <a:picLocks noChangeAspect="1"/>
          </p:cNvPicPr>
          <p:nvPr/>
        </p:nvPicPr>
        <p:blipFill>
          <a:blip r:embed="rId3"/>
          <a:stretch>
            <a:fillRect/>
          </a:stretch>
        </p:blipFill>
        <p:spPr>
          <a:xfrm>
            <a:off x="1582686" y="3334761"/>
            <a:ext cx="6366378" cy="3088572"/>
          </a:xfrm>
          <a:prstGeom prst="rect">
            <a:avLst/>
          </a:prstGeom>
        </p:spPr>
      </p:pic>
      <p:sp>
        <p:nvSpPr>
          <p:cNvPr id="6" name="文本框 5">
            <a:extLst>
              <a:ext uri="{FF2B5EF4-FFF2-40B4-BE49-F238E27FC236}">
                <a16:creationId xmlns:a16="http://schemas.microsoft.com/office/drawing/2014/main" id="{4EDF751A-1D15-487C-B771-E58D6CF015E7}"/>
              </a:ext>
            </a:extLst>
          </p:cNvPr>
          <p:cNvSpPr txBox="1"/>
          <p:nvPr/>
        </p:nvSpPr>
        <p:spPr>
          <a:xfrm>
            <a:off x="1184365" y="2208540"/>
            <a:ext cx="9779382" cy="16646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Large-batch methods tend to converge to sharp minimum.</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Small-batch methods converge to flat minimum</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Generalization  ability is negatively impacted by the training function at a sharp minimum.(MDL)</a:t>
            </a:r>
          </a:p>
          <a:p>
            <a:pPr marL="285750" indent="-285750">
              <a:lnSpc>
                <a:spcPct val="150000"/>
              </a:lnSpc>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097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84776"/>
            <a:ext cx="9601200" cy="684114"/>
          </a:xfrm>
        </p:spPr>
        <p:txBody>
          <a:bodyPr>
            <a:normAutofit/>
          </a:bodyPr>
          <a:lstStyle/>
          <a:p>
            <a:r>
              <a:rPr lang="en-US" altLang="zh-CN" sz="2400" b="1" dirty="0">
                <a:latin typeface="Arial" panose="020B0604020202020204" pitchFamily="34" charset="0"/>
                <a:cs typeface="Arial" panose="020B0604020202020204" pitchFamily="34" charset="0"/>
              </a:rPr>
              <a:t>Motivation</a:t>
            </a:r>
          </a:p>
        </p:txBody>
      </p:sp>
      <p:sp>
        <p:nvSpPr>
          <p:cNvPr id="11" name="矩形 10"/>
          <p:cNvSpPr/>
          <p:nvPr/>
        </p:nvSpPr>
        <p:spPr>
          <a:xfrm>
            <a:off x="703506" y="1165092"/>
            <a:ext cx="4073754" cy="400110"/>
          </a:xfrm>
          <a:prstGeom prst="rect">
            <a:avLst/>
          </a:prstGeom>
        </p:spPr>
        <p:txBody>
          <a:bodyPr wrap="square">
            <a:spAutoFit/>
          </a:bodyPr>
          <a:lstStyle/>
          <a:p>
            <a:pPr marL="342900" indent="-342900">
              <a:buFont typeface="Wingdings" panose="05000000000000000000" pitchFamily="2" charset="2"/>
              <a:buChar char="u"/>
            </a:pPr>
            <a:r>
              <a:rPr lang="en-US" altLang="zh-CN" sz="2000" dirty="0"/>
              <a:t> </a:t>
            </a:r>
            <a:r>
              <a:rPr lang="en-US" altLang="zh-CN" sz="2000" dirty="0">
                <a:latin typeface="Times New Roman" panose="02020603050405020304" pitchFamily="18" charset="0"/>
                <a:cs typeface="Times New Roman" panose="02020603050405020304" pitchFamily="18" charset="0"/>
              </a:rPr>
              <a:t>Motivation</a:t>
            </a:r>
            <a:endParaRPr lang="zh-CN" altLang="en-US" sz="20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068047" y="1681657"/>
            <a:ext cx="10094874" cy="4587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Address  the current generalization issue of large-batch training</a:t>
            </a:r>
            <a:endParaRPr lang="en-US" altLang="zh-CN"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E1F96D9-2A50-49A8-ABFA-7A37807D833F}"/>
              </a:ext>
            </a:extLst>
          </p:cNvPr>
          <p:cNvSpPr txBox="1"/>
          <p:nvPr/>
        </p:nvSpPr>
        <p:spPr>
          <a:xfrm>
            <a:off x="673735" y="2838512"/>
            <a:ext cx="10883497" cy="400110"/>
          </a:xfrm>
          <a:prstGeom prst="rect">
            <a:avLst/>
          </a:prstGeom>
          <a:noFill/>
        </p:spPr>
        <p:txBody>
          <a:bodyPr wrap="square" rtlCol="0">
            <a:spAutoFit/>
          </a:bodyPr>
          <a:lstStyle/>
          <a:p>
            <a:pPr marL="342900" indent="-342900">
              <a:buFont typeface="Wingdings" panose="05000000000000000000" pitchFamily="2" charset="2"/>
              <a:buChar char="u"/>
            </a:pPr>
            <a:r>
              <a:rPr lang="en-US" altLang="zh-CN" sz="2000" dirty="0">
                <a:latin typeface="Times New Roman" panose="02020603050405020304" pitchFamily="18" charset="0"/>
                <a:cs typeface="Times New Roman" panose="02020603050405020304" pitchFamily="18" charset="0"/>
              </a:rPr>
              <a:t>Challenge</a:t>
            </a:r>
          </a:p>
        </p:txBody>
      </p:sp>
      <p:sp>
        <p:nvSpPr>
          <p:cNvPr id="10" name="文本框 9">
            <a:extLst>
              <a:ext uri="{FF2B5EF4-FFF2-40B4-BE49-F238E27FC236}">
                <a16:creationId xmlns:a16="http://schemas.microsoft.com/office/drawing/2014/main" id="{07146109-6858-42F0-B87D-E13B648BAE31}"/>
              </a:ext>
            </a:extLst>
          </p:cNvPr>
          <p:cNvSpPr txBox="1"/>
          <p:nvPr/>
        </p:nvSpPr>
        <p:spPr>
          <a:xfrm>
            <a:off x="1068046" y="3533394"/>
            <a:ext cx="8275130" cy="8735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Improves the generalization performance while enjoying the same efficiency (time-to-accuracy) and scalability.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4725" y="314635"/>
            <a:ext cx="9601200" cy="684114"/>
          </a:xfrm>
        </p:spPr>
        <p:txBody>
          <a:bodyPr>
            <a:normAutofit/>
          </a:bodyPr>
          <a:lstStyle/>
          <a:p>
            <a:r>
              <a:rPr lang="en-US" altLang="zh-CN" sz="2400" b="1" dirty="0">
                <a:latin typeface="+mn-lt"/>
              </a:rPr>
              <a:t>Solution</a:t>
            </a:r>
            <a:endParaRPr lang="zh-CN" altLang="en-US" sz="2400" b="1" dirty="0">
              <a:latin typeface="+mn-lt"/>
            </a:endParaRPr>
          </a:p>
        </p:txBody>
      </p:sp>
      <p:sp>
        <p:nvSpPr>
          <p:cNvPr id="5" name="矩形 4">
            <a:extLst>
              <a:ext uri="{FF2B5EF4-FFF2-40B4-BE49-F238E27FC236}">
                <a16:creationId xmlns:a16="http://schemas.microsoft.com/office/drawing/2014/main" id="{B7681BB4-74E5-4C8E-9B04-4257FC7D7E3B}"/>
              </a:ext>
            </a:extLst>
          </p:cNvPr>
          <p:cNvSpPr/>
          <p:nvPr/>
        </p:nvSpPr>
        <p:spPr>
          <a:xfrm>
            <a:off x="407670" y="1170738"/>
            <a:ext cx="2664848" cy="400110"/>
          </a:xfrm>
          <a:prstGeom prst="rect">
            <a:avLst/>
          </a:prstGeom>
        </p:spPr>
        <p:txBody>
          <a:bodyPr wrap="square">
            <a:spAutoFit/>
          </a:bodyPr>
          <a:lstStyle/>
          <a:p>
            <a:pPr marL="342900" indent="-342900">
              <a:buFont typeface="Wingdings" panose="05000000000000000000" pitchFamily="2" charset="2"/>
              <a:buChar char="u"/>
            </a:pPr>
            <a:r>
              <a:rPr lang="en-US" altLang="zh-CN" sz="2000" dirty="0"/>
              <a:t> </a:t>
            </a:r>
            <a:r>
              <a:rPr lang="en-US" altLang="zh-CN" sz="2000" dirty="0">
                <a:latin typeface="Times New Roman" panose="02020603050405020304" pitchFamily="18" charset="0"/>
                <a:cs typeface="Times New Roman" panose="02020603050405020304" pitchFamily="18" charset="0"/>
              </a:rPr>
              <a:t>Solution</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8113C95-952D-44D8-B335-8E6359774AE7}"/>
              </a:ext>
            </a:extLst>
          </p:cNvPr>
          <p:cNvSpPr txBox="1"/>
          <p:nvPr/>
        </p:nvSpPr>
        <p:spPr>
          <a:xfrm>
            <a:off x="918660" y="1724475"/>
            <a:ext cx="8451678" cy="584775"/>
          </a:xfrm>
          <a:prstGeom prst="rect">
            <a:avLst/>
          </a:prstGeom>
          <a:noFill/>
        </p:spPr>
        <p:txBody>
          <a:bodyPr wrap="square" rtlCol="0">
            <a:spAutoFit/>
          </a:bodyPr>
          <a:lstStyle/>
          <a:p>
            <a:r>
              <a:rPr lang="en-US" altLang="zh-CN" sz="1600" dirty="0">
                <a:latin typeface="Times New Roman" panose="02020603050405020304" pitchFamily="18" charset="0"/>
                <a:ea typeface="+mj-ea"/>
                <a:cs typeface="Times New Roman" panose="02020603050405020304" pitchFamily="18" charset="0"/>
              </a:rPr>
              <a:t>post-local SGD, a  simple but very efficient training scheme to address the current generalization issue of large-batch training.</a:t>
            </a:r>
            <a:endParaRPr lang="zh-CN" altLang="en-US" sz="1600" dirty="0">
              <a:latin typeface="Times New Roman" panose="02020603050405020304" pitchFamily="18" charset="0"/>
              <a:ea typeface="+mj-ea"/>
              <a:cs typeface="Times New Roman" panose="02020603050405020304" pitchFamily="18" charset="0"/>
            </a:endParaRPr>
          </a:p>
        </p:txBody>
      </p:sp>
      <p:sp>
        <p:nvSpPr>
          <p:cNvPr id="7" name="文本框 6">
            <a:extLst>
              <a:ext uri="{FF2B5EF4-FFF2-40B4-BE49-F238E27FC236}">
                <a16:creationId xmlns:a16="http://schemas.microsoft.com/office/drawing/2014/main" id="{9286E06D-0EF5-413A-BC18-DFF64DE94CBA}"/>
              </a:ext>
            </a:extLst>
          </p:cNvPr>
          <p:cNvSpPr txBox="1"/>
          <p:nvPr/>
        </p:nvSpPr>
        <p:spPr>
          <a:xfrm>
            <a:off x="1048563" y="2462877"/>
            <a:ext cx="9109425" cy="22640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Scale the training to much higher number of parallel devices.</a:t>
            </a:r>
          </a:p>
          <a:p>
            <a:pPr marL="285750" indent="-285750">
              <a:lnSpc>
                <a:spcPct val="150000"/>
              </a:lnSpc>
              <a:buFont typeface="Arial" panose="020B0604020202020204" pitchFamily="34" charset="0"/>
              <a:buChar char="•"/>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Enjoy improved communication efficiency, while at the same time strongly outperforming most competing small and large batch baselines in terms of accuracy.</a:t>
            </a:r>
          </a:p>
          <a:p>
            <a:pPr marL="285750" indent="-285750">
              <a:lnSpc>
                <a:spcPct val="150000"/>
              </a:lnSpc>
              <a:buFont typeface="Arial" panose="020B0604020202020204" pitchFamily="34" charset="0"/>
              <a:buChar char="•"/>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Reach flatter minima than large-batch SGD.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87176" y="1220214"/>
            <a:ext cx="11285724" cy="369332"/>
          </a:xfrm>
          <a:prstGeom prst="rect">
            <a:avLst/>
          </a:prstGeom>
          <a:noFill/>
        </p:spPr>
        <p:txBody>
          <a:bodyPr wrap="square" rtlCol="0">
            <a:spAutoFit/>
          </a:bodyPr>
          <a:lstStyle/>
          <a:p>
            <a:r>
              <a:rPr lang="en-US" altLang="zh-CN" dirty="0"/>
              <a:t>	</a:t>
            </a:r>
          </a:p>
        </p:txBody>
      </p:sp>
      <p:sp>
        <p:nvSpPr>
          <p:cNvPr id="5" name="矩形 4"/>
          <p:cNvSpPr/>
          <p:nvPr/>
        </p:nvSpPr>
        <p:spPr>
          <a:xfrm>
            <a:off x="487176" y="1186934"/>
            <a:ext cx="9609324" cy="369332"/>
          </a:xfrm>
          <a:prstGeom prst="rect">
            <a:avLst/>
          </a:prstGeom>
        </p:spPr>
        <p:txBody>
          <a:bodyPr wrap="square">
            <a:spAutoFit/>
          </a:bodyPr>
          <a:lstStyle/>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post-local SGD</a:t>
            </a:r>
            <a:endParaRPr lang="en-US" altLang="zh-CN" sz="1600"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34725" y="314635"/>
            <a:ext cx="9601200" cy="684114"/>
          </a:xfrm>
        </p:spPr>
        <p:txBody>
          <a:bodyPr>
            <a:normAutofit/>
          </a:bodyPr>
          <a:lstStyle/>
          <a:p>
            <a:r>
              <a:rPr lang="en-US" altLang="zh-CN" sz="2400" b="1" dirty="0">
                <a:latin typeface="+mn-lt"/>
              </a:rPr>
              <a:t>Technique</a:t>
            </a:r>
            <a:endParaRPr lang="zh-CN" altLang="en-US" sz="2400" b="1" dirty="0">
              <a:latin typeface="+mn-lt"/>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1152A51-0E2C-4815-B8A1-58AEAD1E8E05}"/>
                  </a:ext>
                </a:extLst>
              </p:cNvPr>
              <p:cNvSpPr txBox="1"/>
              <p:nvPr/>
            </p:nvSpPr>
            <p:spPr>
              <a:xfrm>
                <a:off x="873485" y="1622826"/>
                <a:ext cx="7464757" cy="44800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post-local SGD, a variant where local SGD is only started in the second phase of training, after </a:t>
                </a:r>
                <a14:m>
                  <m:oMath xmlns:m="http://schemas.openxmlformats.org/officeDocument/2006/math">
                    <m:sSup>
                      <m:sSupPr>
                        <m:ctrlP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b="0" i="1" dirty="0" smtClean="0">
                            <a:latin typeface="Cambria Math" panose="02040503050406030204" pitchFamily="18" charset="0"/>
                            <a:ea typeface="微软雅黑" panose="020B0503020204020204" pitchFamily="34" charset="-122"/>
                            <a:cs typeface="Times New Roman" panose="02020603050405020304" pitchFamily="18" charset="0"/>
                          </a:rPr>
                          <m:t>𝑡</m:t>
                        </m:r>
                      </m:e>
                      <m:sup>
                        <m:r>
                          <a:rPr lang="en-US" altLang="zh-CN" sz="1600" b="0" i="1" dirty="0" smtClean="0">
                            <a:latin typeface="Cambria Math" panose="02040503050406030204" pitchFamily="18" charset="0"/>
                            <a:ea typeface="微软雅黑" panose="020B0503020204020204" pitchFamily="34" charset="-122"/>
                            <a:cs typeface="Times New Roman" panose="02020603050405020304" pitchFamily="18" charset="0"/>
                          </a:rPr>
                          <m:t>′ </m:t>
                        </m:r>
                      </m:sup>
                    </m:sSup>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initial steps with standard mini-batch SGD.</a:t>
                </a:r>
              </a:p>
              <a:p>
                <a:pPr marL="285750" indent="-285750">
                  <a:lnSpc>
                    <a:spcPct val="150000"/>
                  </a:lnSpc>
                  <a:buFont typeface="Arial" panose="020B0604020202020204" pitchFamily="34" charset="0"/>
                  <a:buChar char="•"/>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The switching timet</a:t>
                </a:r>
                <a:r>
                  <a:rPr lang="en-US" altLang="zh-CN" sz="1600" dirty="0">
                    <a:ea typeface="微软雅黑" panose="020B0503020204020204" pitchFamily="34" charset="-122"/>
                    <a:cs typeface="Times New Roman" panose="02020603050405020304" pitchFamily="18" charset="0"/>
                  </a:rPr>
                  <a:t> </a:t>
                </a:r>
                <a14:m>
                  <m:oMath xmlns:m="http://schemas.openxmlformats.org/officeDocument/2006/math">
                    <m:sSup>
                      <m:sSupPr>
                        <m:ctrlP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𝑡</m:t>
                        </m:r>
                      </m:e>
                      <m:sup>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 </m:t>
                        </m:r>
                      </m:sup>
                    </m:sSup>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between the two phases in the experiments is determined by the first learning rate decay. However it could be tuned more generally aiming at capturing the time when trajectory starts to get into the influence basin of a local minimum.</a:t>
                </a:r>
              </a:p>
              <a:p>
                <a:pPr marL="285750" indent="-285750">
                  <a:lnSpc>
                    <a:spcPct val="150000"/>
                  </a:lnSpc>
                  <a:buFont typeface="Arial" panose="020B0604020202020204" pitchFamily="34" charset="0"/>
                  <a:buChar char="•"/>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Liner Scaling Rule: When the minibatch size is multiplied by K ,multiply the learning rate by K.</a:t>
                </a:r>
              </a:p>
              <a:p>
                <a:pPr marL="285750" indent="-285750">
                  <a:lnSpc>
                    <a:spcPct val="150000"/>
                  </a:lnSpc>
                  <a:buFont typeface="Arial" panose="020B0604020202020204" pitchFamily="34" charset="0"/>
                  <a:buChar char="•"/>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51152A51-0E2C-4815-B8A1-58AEAD1E8E05}"/>
                  </a:ext>
                </a:extLst>
              </p:cNvPr>
              <p:cNvSpPr txBox="1">
                <a:spLocks noRot="1" noChangeAspect="1" noMove="1" noResize="1" noEditPoints="1" noAdjustHandles="1" noChangeArrowheads="1" noChangeShapeType="1" noTextEdit="1"/>
              </p:cNvSpPr>
              <p:nvPr/>
            </p:nvSpPr>
            <p:spPr>
              <a:xfrm>
                <a:off x="873485" y="1622826"/>
                <a:ext cx="7464757" cy="4480073"/>
              </a:xfrm>
              <a:prstGeom prst="rect">
                <a:avLst/>
              </a:prstGeom>
              <a:blipFill>
                <a:blip r:embed="rId2"/>
                <a:stretch>
                  <a:fillRect l="-327"/>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B77BEC54-7F76-4CA1-801B-D2DAC1EF6E40}"/>
              </a:ext>
            </a:extLst>
          </p:cNvPr>
          <p:cNvPicPr>
            <a:picLocks noChangeAspect="1"/>
          </p:cNvPicPr>
          <p:nvPr/>
        </p:nvPicPr>
        <p:blipFill rotWithShape="1">
          <a:blip r:embed="rId3"/>
          <a:srcRect t="9814"/>
          <a:stretch/>
        </p:blipFill>
        <p:spPr>
          <a:xfrm>
            <a:off x="1389262" y="2589291"/>
            <a:ext cx="6753225" cy="584137"/>
          </a:xfrm>
          <a:prstGeom prst="rect">
            <a:avLst/>
          </a:prstGeom>
        </p:spPr>
      </p:pic>
    </p:spTree>
    <p:extLst>
      <p:ext uri="{BB962C8B-B14F-4D97-AF65-F5344CB8AC3E}">
        <p14:creationId xmlns:p14="http://schemas.microsoft.com/office/powerpoint/2010/main" val="2324496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87176" y="1220214"/>
            <a:ext cx="11285724" cy="369332"/>
          </a:xfrm>
          <a:prstGeom prst="rect">
            <a:avLst/>
          </a:prstGeom>
          <a:noFill/>
        </p:spPr>
        <p:txBody>
          <a:bodyPr wrap="square" rtlCol="0">
            <a:spAutoFit/>
          </a:bodyPr>
          <a:lstStyle/>
          <a:p>
            <a:r>
              <a:rPr lang="en-US" altLang="zh-CN" dirty="0"/>
              <a:t>	</a:t>
            </a:r>
          </a:p>
        </p:txBody>
      </p:sp>
      <p:sp>
        <p:nvSpPr>
          <p:cNvPr id="5" name="矩形 4"/>
          <p:cNvSpPr/>
          <p:nvPr/>
        </p:nvSpPr>
        <p:spPr>
          <a:xfrm>
            <a:off x="487176" y="1186934"/>
            <a:ext cx="9609324" cy="369332"/>
          </a:xfrm>
          <a:prstGeom prst="rect">
            <a:avLst/>
          </a:prstGeom>
        </p:spPr>
        <p:txBody>
          <a:bodyPr wrap="square">
            <a:spAutoFit/>
          </a:bodyPr>
          <a:lstStyle/>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Hierarchical Local SGD: Optimal Use of Systems Resources in Heterogeneous Systems</a:t>
            </a:r>
            <a:endParaRPr lang="en-US" altLang="zh-CN" sz="1600"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34725" y="314635"/>
            <a:ext cx="9601200" cy="684114"/>
          </a:xfrm>
        </p:spPr>
        <p:txBody>
          <a:bodyPr>
            <a:normAutofit/>
          </a:bodyPr>
          <a:lstStyle/>
          <a:p>
            <a:r>
              <a:rPr lang="en-US" altLang="zh-CN" sz="2400" b="1" dirty="0">
                <a:latin typeface="+mn-lt"/>
              </a:rPr>
              <a:t>Technique</a:t>
            </a:r>
            <a:endParaRPr lang="zh-CN" altLang="en-US" sz="2400" b="1" dirty="0">
              <a:latin typeface="+mn-lt"/>
            </a:endParaRPr>
          </a:p>
        </p:txBody>
      </p:sp>
      <p:pic>
        <p:nvPicPr>
          <p:cNvPr id="3" name="图片 2">
            <a:extLst>
              <a:ext uri="{FF2B5EF4-FFF2-40B4-BE49-F238E27FC236}">
                <a16:creationId xmlns:a16="http://schemas.microsoft.com/office/drawing/2014/main" id="{F5428A78-7589-465F-BF44-2515CA99AF1C}"/>
              </a:ext>
            </a:extLst>
          </p:cNvPr>
          <p:cNvPicPr>
            <a:picLocks noChangeAspect="1"/>
          </p:cNvPicPr>
          <p:nvPr/>
        </p:nvPicPr>
        <p:blipFill>
          <a:blip r:embed="rId2"/>
          <a:stretch>
            <a:fillRect/>
          </a:stretch>
        </p:blipFill>
        <p:spPr>
          <a:xfrm>
            <a:off x="5756495" y="1589546"/>
            <a:ext cx="5770453" cy="3927611"/>
          </a:xfrm>
          <a:prstGeom prst="rect">
            <a:avLst/>
          </a:prstGeom>
        </p:spPr>
      </p:pic>
      <p:sp>
        <p:nvSpPr>
          <p:cNvPr id="10" name="文本框 9">
            <a:extLst>
              <a:ext uri="{FF2B5EF4-FFF2-40B4-BE49-F238E27FC236}">
                <a16:creationId xmlns:a16="http://schemas.microsoft.com/office/drawing/2014/main" id="{26B31B8C-BA6E-458E-894C-E557C49274A9}"/>
              </a:ext>
            </a:extLst>
          </p:cNvPr>
          <p:cNvSpPr txBox="1"/>
          <p:nvPr/>
        </p:nvSpPr>
        <p:spPr>
          <a:xfrm>
            <a:off x="896031" y="1626338"/>
            <a:ext cx="4934401" cy="37820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Real world systems come with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different communication bandwidths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on several levels.</a:t>
            </a: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Such systems have become common in the industry, e.g. with GPUs or other accelerators grouped hierarchically within machines, racks or even at the level of several data-centers.</a:t>
            </a: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7875513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1738</TotalTime>
  <Words>582</Words>
  <Application>Microsoft Office PowerPoint</Application>
  <PresentationFormat>宽屏</PresentationFormat>
  <Paragraphs>88</Paragraphs>
  <Slides>14</Slides>
  <Notes>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Yu Gothic UI Semibold</vt:lpstr>
      <vt:lpstr>Yu Gothic UI Semilight</vt:lpstr>
      <vt:lpstr>等线</vt:lpstr>
      <vt:lpstr>黑体</vt:lpstr>
      <vt:lpstr>宋体</vt:lpstr>
      <vt:lpstr>微软雅黑</vt:lpstr>
      <vt:lpstr>Arial</vt:lpstr>
      <vt:lpstr>Arial Black</vt:lpstr>
      <vt:lpstr>Cambria Math</vt:lpstr>
      <vt:lpstr>Franklin Gothic Book</vt:lpstr>
      <vt:lpstr>Microsoft Himalaya</vt:lpstr>
      <vt:lpstr>Times New Roman</vt:lpstr>
      <vt:lpstr>Wingdings</vt:lpstr>
      <vt:lpstr>Crop</vt:lpstr>
      <vt:lpstr>PowerPoint 演示文稿</vt:lpstr>
      <vt:lpstr>Outline</vt:lpstr>
      <vt:lpstr>Problem</vt:lpstr>
      <vt:lpstr>Background</vt:lpstr>
      <vt:lpstr>Background</vt:lpstr>
      <vt:lpstr>Motivation</vt:lpstr>
      <vt:lpstr>Solution</vt:lpstr>
      <vt:lpstr>Technique</vt:lpstr>
      <vt:lpstr>Technique</vt:lpstr>
      <vt:lpstr>Technique</vt:lpstr>
      <vt:lpstr>Evaluation</vt:lpstr>
      <vt:lpstr>Evaluation</vt:lpstr>
      <vt:lpstr>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唐朝</cp:lastModifiedBy>
  <cp:revision>611</cp:revision>
  <dcterms:created xsi:type="dcterms:W3CDTF">2017-10-16T12:06:00Z</dcterms:created>
  <dcterms:modified xsi:type="dcterms:W3CDTF">2021-11-19T07:02:10Z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